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0" r:id="rId6"/>
    <p:sldId id="262" r:id="rId7"/>
    <p:sldId id="263" r:id="rId8"/>
    <p:sldId id="261" r:id="rId9"/>
    <p:sldId id="264" r:id="rId10"/>
    <p:sldId id="266" r:id="rId11"/>
    <p:sldId id="265"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tajoshi1231@outlook.com" userId="bf1718b838c4fcc9" providerId="LiveId" clId="{14AD3AFD-E1DE-4DE6-92B7-61B597F50AAB}"/>
    <pc:docChg chg="modSld">
      <pc:chgData name="amitajoshi1231@outlook.com" userId="bf1718b838c4fcc9" providerId="LiveId" clId="{14AD3AFD-E1DE-4DE6-92B7-61B597F50AAB}" dt="2022-07-17T09:49:05.560" v="4" actId="1076"/>
      <pc:docMkLst>
        <pc:docMk/>
      </pc:docMkLst>
      <pc:sldChg chg="addSp modSp">
        <pc:chgData name="amitajoshi1231@outlook.com" userId="bf1718b838c4fcc9" providerId="LiveId" clId="{14AD3AFD-E1DE-4DE6-92B7-61B597F50AAB}" dt="2022-07-17T09:49:05.560" v="4" actId="1076"/>
        <pc:sldMkLst>
          <pc:docMk/>
          <pc:sldMk cId="0" sldId="256"/>
        </pc:sldMkLst>
        <pc:picChg chg="add mod">
          <ac:chgData name="amitajoshi1231@outlook.com" userId="bf1718b838c4fcc9" providerId="LiveId" clId="{14AD3AFD-E1DE-4DE6-92B7-61B597F50AAB}" dt="2022-07-17T09:49:05.560" v="4" actId="1076"/>
          <ac:picMkLst>
            <pc:docMk/>
            <pc:sldMk cId="0" sldId="256"/>
            <ac:picMk id="5" creationId="{E685E177-65BA-11BF-40FF-0B1C3498787F}"/>
          </ac:picMkLst>
        </pc:picChg>
      </pc:sldChg>
      <pc:sldChg chg="addSp delSp modSp">
        <pc:chgData name="amitajoshi1231@outlook.com" userId="bf1718b838c4fcc9" providerId="LiveId" clId="{14AD3AFD-E1DE-4DE6-92B7-61B597F50AAB}" dt="2022-07-17T09:48:54.667" v="2" actId="478"/>
        <pc:sldMkLst>
          <pc:docMk/>
          <pc:sldMk cId="0" sldId="257"/>
        </pc:sldMkLst>
        <pc:picChg chg="add del mod">
          <ac:chgData name="amitajoshi1231@outlook.com" userId="bf1718b838c4fcc9" providerId="LiveId" clId="{14AD3AFD-E1DE-4DE6-92B7-61B597F50AAB}" dt="2022-07-17T09:48:54.667" v="2" actId="478"/>
          <ac:picMkLst>
            <pc:docMk/>
            <pc:sldMk cId="0" sldId="257"/>
            <ac:picMk id="5" creationId="{1AC3B090-32CE-17D0-6663-5649AB37E4B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50DCAE-93C3-4C81-A597-A78B18B0E0A6}" type="datetimeFigureOut">
              <a:rPr lang="en-IN" smtClean="0"/>
              <a:t>17-07-2022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12D1F7-7D27-44C1-9427-572C3DC3A18C}" type="slidenum">
              <a:rPr lang="en-IN" smtClean="0"/>
              <a:t>‹#›</a:t>
            </a:fld>
            <a:endParaRPr lang="en-IN"/>
          </a:p>
        </p:txBody>
      </p:sp>
    </p:spTree>
    <p:extLst>
      <p:ext uri="{BB962C8B-B14F-4D97-AF65-F5344CB8AC3E}">
        <p14:creationId xmlns:p14="http://schemas.microsoft.com/office/powerpoint/2010/main" val="2459699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B1ABE0B2-185C-4083-84DE-D12F49C58303}" type="datetime1">
              <a:rPr lang="en-US" smtClean="0"/>
              <a:t>7/17/2022</a:t>
            </a:fld>
            <a:endParaRPr lang="en-US"/>
          </a:p>
        </p:txBody>
      </p:sp>
      <p:sp>
        <p:nvSpPr>
          <p:cNvPr id="19" name="Footer Placeholder 18"/>
          <p:cNvSpPr>
            <a:spLocks noGrp="1"/>
          </p:cNvSpPr>
          <p:nvPr>
            <p:ph type="ftr" sz="quarter" idx="11"/>
          </p:nvPr>
        </p:nvSpPr>
        <p:spPr/>
        <p:txBody>
          <a:bodyPr/>
          <a:lstStyle/>
          <a:p>
            <a:r>
              <a:rPr lang="en-US"/>
              <a:t>DEPARTMENT OF CHEMISTRY                                      SGGSJ GC PAONTA SAHIB</a:t>
            </a:r>
          </a:p>
        </p:txBody>
      </p:sp>
      <p:sp>
        <p:nvSpPr>
          <p:cNvPr id="27" name="Slide Number Placeholder 26"/>
          <p:cNvSpPr>
            <a:spLocks noGrp="1"/>
          </p:cNvSpPr>
          <p:nvPr>
            <p:ph type="sldNum" sz="quarter" idx="12"/>
          </p:nvPr>
        </p:nvSpPr>
        <p:spPr/>
        <p:txBody>
          <a:bodyPr/>
          <a:lstStyle/>
          <a:p>
            <a:fld id="{1AC8350A-DF07-42BA-92CF-0A8A2368AC7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8B5C500-C098-45DC-944B-13E38B3A7F92}"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1AC8350A-DF07-42BA-92CF-0A8A2368AC7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C6ECB0C-12C7-4B6A-BE92-0FD337DE0EB2}"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1AC8350A-DF07-42BA-92CF-0A8A2368AC7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A8A6AC0-36EF-460A-A767-900DE2B95BDA}"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1AC8350A-DF07-42BA-92CF-0A8A2368AC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C4F39005-6F21-4E00-B539-162759282F6B}" type="datetime1">
              <a:rPr lang="en-US" smtClean="0"/>
              <a:t>7/17/2022</a:t>
            </a:fld>
            <a:endParaRPr lang="en-US"/>
          </a:p>
        </p:txBody>
      </p:sp>
      <p:sp>
        <p:nvSpPr>
          <p:cNvPr id="8" name="Footer Placeholder 7"/>
          <p:cNvSpPr>
            <a:spLocks noGrp="1"/>
          </p:cNvSpPr>
          <p:nvPr>
            <p:ph type="ftr" sz="quarter" idx="11"/>
          </p:nvPr>
        </p:nvSpPr>
        <p:spPr/>
        <p:txBody>
          <a:bodyPr/>
          <a:lstStyle/>
          <a:p>
            <a:r>
              <a:rPr lang="en-US"/>
              <a:t>DEPARTMENT OF CHEMISTRY                                      SGGSJ GC PAONTA SAHIB</a:t>
            </a:r>
          </a:p>
        </p:txBody>
      </p:sp>
      <p:sp>
        <p:nvSpPr>
          <p:cNvPr id="9" name="Slide Number Placeholder 8"/>
          <p:cNvSpPr>
            <a:spLocks noGrp="1"/>
          </p:cNvSpPr>
          <p:nvPr>
            <p:ph type="sldNum" sz="quarter" idx="12"/>
          </p:nvPr>
        </p:nvSpPr>
        <p:spPr/>
        <p:txBody>
          <a:bodyPr/>
          <a:lstStyle/>
          <a:p>
            <a:fld id="{1AC8350A-DF07-42BA-92CF-0A8A2368AC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C0D14DDB-C040-4BE1-9548-14363A9688D9}" type="datetime1">
              <a:rPr lang="en-US" smtClean="0"/>
              <a:t>7/17/2022</a:t>
            </a:fld>
            <a:endParaRPr lang="en-US"/>
          </a:p>
        </p:txBody>
      </p:sp>
      <p:sp>
        <p:nvSpPr>
          <p:cNvPr id="4" name="Footer Placeholder 3"/>
          <p:cNvSpPr>
            <a:spLocks noGrp="1"/>
          </p:cNvSpPr>
          <p:nvPr>
            <p:ph type="ftr" sz="quarter" idx="11"/>
          </p:nvPr>
        </p:nvSpPr>
        <p:spPr/>
        <p:txBody>
          <a:bodyPr/>
          <a:lstStyle/>
          <a:p>
            <a:r>
              <a:rPr lang="en-US"/>
              <a:t>DEPARTMENT OF CHEMISTRY                                      SGGSJ GC PAONTA SAHIB</a:t>
            </a:r>
          </a:p>
        </p:txBody>
      </p:sp>
      <p:sp>
        <p:nvSpPr>
          <p:cNvPr id="5" name="Slide Number Placeholder 4"/>
          <p:cNvSpPr>
            <a:spLocks noGrp="1"/>
          </p:cNvSpPr>
          <p:nvPr>
            <p:ph type="sldNum" sz="quarter" idx="12"/>
          </p:nvPr>
        </p:nvSpPr>
        <p:spPr/>
        <p:txBody>
          <a:bodyPr/>
          <a:lstStyle/>
          <a:p>
            <a:fld id="{1AC8350A-DF07-42BA-92CF-0A8A2368AC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96755B-430E-4188-BEA2-60752DF27269}" type="datetime1">
              <a:rPr lang="en-US" smtClean="0"/>
              <a:t>7/17/2022</a:t>
            </a:fld>
            <a:endParaRPr lang="en-US"/>
          </a:p>
        </p:txBody>
      </p:sp>
      <p:sp>
        <p:nvSpPr>
          <p:cNvPr id="3" name="Footer Placeholder 2"/>
          <p:cNvSpPr>
            <a:spLocks noGrp="1"/>
          </p:cNvSpPr>
          <p:nvPr>
            <p:ph type="ftr" sz="quarter" idx="11"/>
          </p:nvPr>
        </p:nvSpPr>
        <p:spPr/>
        <p:txBody>
          <a:bodyPr/>
          <a:lstStyle/>
          <a:p>
            <a:r>
              <a:rPr lang="en-US"/>
              <a:t>DEPARTMENT OF CHEMISTRY                                      SGGSJ GC PAONTA SAHIB</a:t>
            </a:r>
          </a:p>
        </p:txBody>
      </p:sp>
      <p:sp>
        <p:nvSpPr>
          <p:cNvPr id="4" name="Slide Number Placeholder 3"/>
          <p:cNvSpPr>
            <a:spLocks noGrp="1"/>
          </p:cNvSpPr>
          <p:nvPr>
            <p:ph type="sldNum" sz="quarter" idx="12"/>
          </p:nvPr>
        </p:nvSpPr>
        <p:spPr/>
        <p:txBody>
          <a:bodyPr/>
          <a:lstStyle/>
          <a:p>
            <a:fld id="{1AC8350A-DF07-42BA-92CF-0A8A2368AC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477A795-CEBA-4753-95B0-9ED657678F34}"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1AC8350A-DF07-42BA-92CF-0A8A2368AC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FEE6B55-9940-4C65-B4F7-A9F75C206A67}"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a:xfrm>
            <a:off x="8077200" y="6356350"/>
            <a:ext cx="609600" cy="365125"/>
          </a:xfrm>
        </p:spPr>
        <p:txBody>
          <a:bodyPr/>
          <a:lstStyle/>
          <a:p>
            <a:fld id="{1AC8350A-DF07-42BA-92CF-0A8A2368AC72}"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2D1B9E-9D5A-4FB2-8BED-6470535668C9}"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1AC8350A-DF07-42BA-92CF-0A8A2368AC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56E2AB-9E58-49A9-8C71-85D155831F13}"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1AC8350A-DF07-42BA-92CF-0A8A2368AC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121A30B-C9D5-47DB-AE10-4BE57FBE2A2A}" type="datetime1">
              <a:rPr lang="en-US" smtClean="0"/>
              <a:t>7/17/2022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DEPARTMENT OF CHEMISTRY                                      SGGSJ GC PAONTA SAHIB</a:t>
            </a: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AC8350A-DF07-42BA-92CF-0A8A2368AC72}"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https://en.wikipedia.org/wiki/Laboratory_glasswar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Potassium_iodide" TargetMode="External"/><Relationship Id="rId2" Type="http://schemas.openxmlformats.org/officeDocument/2006/relationships/hyperlink" Target="https://en.wikipedia.org/wiki/Manganese(II)_sulphate" TargetMode="External"/><Relationship Id="rId1" Type="http://schemas.openxmlformats.org/officeDocument/2006/relationships/slideLayout" Target="../slideLayouts/slideLayout2.xml"/><Relationship Id="rId6" Type="http://schemas.openxmlformats.org/officeDocument/2006/relationships/hyperlink" Target="https://en.wikipedia.org/wiki/Electron_shell" TargetMode="External"/><Relationship Id="rId5" Type="http://schemas.openxmlformats.org/officeDocument/2006/relationships/hyperlink" Target="https://en.wikipedia.org/wiki/Tetravalent" TargetMode="External"/><Relationship Id="rId4" Type="http://schemas.openxmlformats.org/officeDocument/2006/relationships/hyperlink" Target="https://en.wikipedia.org/wiki/Potassium_hydroxide"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Titrate" TargetMode="External"/><Relationship Id="rId2" Type="http://schemas.openxmlformats.org/officeDocument/2006/relationships/hyperlink" Target="https://en.wikipedia.org/wiki/Iodin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CHEM SEC 203</a:t>
            </a:r>
          </a:p>
        </p:txBody>
      </p:sp>
      <p:sp>
        <p:nvSpPr>
          <p:cNvPr id="3" name="Subtitle 2"/>
          <p:cNvSpPr>
            <a:spLocks noGrp="1"/>
          </p:cNvSpPr>
          <p:nvPr>
            <p:ph type="subTitle" idx="1"/>
          </p:nvPr>
        </p:nvSpPr>
        <p:spPr/>
        <p:txBody>
          <a:bodyPr/>
          <a:lstStyle/>
          <a:p>
            <a:r>
              <a:rPr lang="en-US" dirty="0"/>
              <a:t>SECTION B </a:t>
            </a:r>
          </a:p>
          <a:p>
            <a:r>
              <a:rPr lang="en-US" dirty="0"/>
              <a:t>ANALYSIS OF WATER</a:t>
            </a:r>
          </a:p>
          <a:p>
            <a:r>
              <a:rPr lang="en-US" dirty="0"/>
              <a:t>PART II</a:t>
            </a:r>
          </a:p>
          <a:p>
            <a:endParaRPr lang="en-US" dirty="0"/>
          </a:p>
        </p:txBody>
      </p:sp>
      <p:sp>
        <p:nvSpPr>
          <p:cNvPr id="4" name="Footer Placeholder 3">
            <a:extLst>
              <a:ext uri="{FF2B5EF4-FFF2-40B4-BE49-F238E27FC236}">
                <a16:creationId xmlns:a16="http://schemas.microsoft.com/office/drawing/2014/main" id="{E688E931-4BC6-A816-9D0E-1758B6EB9C74}"/>
              </a:ext>
            </a:extLst>
          </p:cNvPr>
          <p:cNvSpPr>
            <a:spLocks noGrp="1"/>
          </p:cNvSpPr>
          <p:nvPr>
            <p:ph type="ftr" sz="quarter" idx="11"/>
          </p:nvPr>
        </p:nvSpPr>
        <p:spPr/>
        <p:txBody>
          <a:bodyPr/>
          <a:lstStyle/>
          <a:p>
            <a:r>
              <a:rPr lang="en-US"/>
              <a:t>DEPARTMENT OF CHEMISTRY                                      SGGSJ GC PAONTA SAHIB</a:t>
            </a:r>
          </a:p>
        </p:txBody>
      </p:sp>
      <p:pic>
        <p:nvPicPr>
          <p:cNvPr id="5" name="Picture 2">
            <a:extLst>
              <a:ext uri="{FF2B5EF4-FFF2-40B4-BE49-F238E27FC236}">
                <a16:creationId xmlns:a16="http://schemas.microsoft.com/office/drawing/2014/main" id="{E685E177-65BA-11BF-40FF-0B1C349878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0240"/>
            <a:ext cx="1833562" cy="183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TOPICS TO BE COVERED IN THIS LECTURE</a:t>
            </a:r>
          </a:p>
        </p:txBody>
      </p:sp>
      <p:sp>
        <p:nvSpPr>
          <p:cNvPr id="3" name="Content Placeholder 2"/>
          <p:cNvSpPr>
            <a:spLocks noGrp="1"/>
          </p:cNvSpPr>
          <p:nvPr>
            <p:ph idx="1"/>
          </p:nvPr>
        </p:nvSpPr>
        <p:spPr/>
        <p:txBody>
          <a:bodyPr/>
          <a:lstStyle/>
          <a:p>
            <a:r>
              <a:rPr lang="en-US" dirty="0"/>
              <a:t>Determination of dissolved oxygen of a water sample</a:t>
            </a:r>
          </a:p>
          <a:p>
            <a:endParaRPr lang="en-US" dirty="0"/>
          </a:p>
          <a:p>
            <a:r>
              <a:rPr lang="en-US" dirty="0"/>
              <a:t>Determination of Ph ,acidity and alkalinity of a water sample</a:t>
            </a:r>
          </a:p>
        </p:txBody>
      </p:sp>
      <p:sp>
        <p:nvSpPr>
          <p:cNvPr id="4" name="Footer Placeholder 3">
            <a:extLst>
              <a:ext uri="{FF2B5EF4-FFF2-40B4-BE49-F238E27FC236}">
                <a16:creationId xmlns:a16="http://schemas.microsoft.com/office/drawing/2014/main" id="{2A4760A5-9889-2386-447F-E868FCE6A0BA}"/>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Dissolved oxygen(DO)</a:t>
            </a:r>
            <a:br>
              <a:rPr lang="en-US" dirty="0"/>
            </a:br>
            <a:r>
              <a:rPr lang="en-US" dirty="0"/>
              <a:t>BOD and COD</a:t>
            </a:r>
          </a:p>
        </p:txBody>
      </p:sp>
      <p:sp>
        <p:nvSpPr>
          <p:cNvPr id="3" name="Content Placeholder 2"/>
          <p:cNvSpPr>
            <a:spLocks noGrp="1"/>
          </p:cNvSpPr>
          <p:nvPr>
            <p:ph idx="1"/>
          </p:nvPr>
        </p:nvSpPr>
        <p:spPr/>
        <p:txBody>
          <a:bodyPr>
            <a:normAutofit lnSpcReduction="10000"/>
          </a:bodyPr>
          <a:lstStyle/>
          <a:p>
            <a:r>
              <a:rPr lang="en-US" dirty="0"/>
              <a:t>The amount of oxygen dissolved in water is </a:t>
            </a:r>
            <a:r>
              <a:rPr lang="en-US" dirty="0" err="1"/>
              <a:t>DO.It</a:t>
            </a:r>
            <a:r>
              <a:rPr lang="en-US" dirty="0"/>
              <a:t> comes from direct absorption from air and release from photosynthetic activities of aquatic plants.</a:t>
            </a:r>
          </a:p>
          <a:p>
            <a:r>
              <a:rPr lang="en-US" dirty="0"/>
              <a:t>BOD is biological oxygen demand ,defined as the amount of dissolved oxygen required by the aerobic bacteria to </a:t>
            </a:r>
            <a:r>
              <a:rPr lang="en-US" dirty="0" err="1"/>
              <a:t>oxidise</a:t>
            </a:r>
            <a:r>
              <a:rPr lang="en-US" dirty="0"/>
              <a:t> the organic and inorganic matter </a:t>
            </a:r>
            <a:r>
              <a:rPr lang="en-US" dirty="0" err="1"/>
              <a:t>ina</a:t>
            </a:r>
            <a:r>
              <a:rPr lang="en-US" dirty="0"/>
              <a:t> given water sample at a certain temperature.</a:t>
            </a:r>
          </a:p>
          <a:p>
            <a:r>
              <a:rPr lang="en-US" dirty="0"/>
              <a:t>COD is chemical oxygen demand ,defined as measure of the oxygen equivalent of that portion of organic matter </a:t>
            </a:r>
            <a:r>
              <a:rPr lang="en-US" dirty="0" err="1"/>
              <a:t>ina</a:t>
            </a:r>
            <a:r>
              <a:rPr lang="en-US" dirty="0"/>
              <a:t> sample that is susceptible to oxidation by a strong </a:t>
            </a:r>
            <a:r>
              <a:rPr lang="en-US" dirty="0" err="1"/>
              <a:t>oxidising</a:t>
            </a:r>
            <a:r>
              <a:rPr lang="en-US"/>
              <a:t> agent.</a:t>
            </a:r>
            <a:endParaRPr lang="en-US" dirty="0"/>
          </a:p>
          <a:p>
            <a:endParaRPr lang="en-US" dirty="0"/>
          </a:p>
        </p:txBody>
      </p:sp>
      <p:sp>
        <p:nvSpPr>
          <p:cNvPr id="4" name="Footer Placeholder 3">
            <a:extLst>
              <a:ext uri="{FF2B5EF4-FFF2-40B4-BE49-F238E27FC236}">
                <a16:creationId xmlns:a16="http://schemas.microsoft.com/office/drawing/2014/main" id="{67F451CC-EFC2-C1BE-013B-5A59174F4AF2}"/>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Determination of dissolved oxygen in a water sample</a:t>
            </a:r>
          </a:p>
        </p:txBody>
      </p:sp>
      <p:sp>
        <p:nvSpPr>
          <p:cNvPr id="3" name="Content Placeholder 2"/>
          <p:cNvSpPr>
            <a:spLocks noGrp="1"/>
          </p:cNvSpPr>
          <p:nvPr>
            <p:ph idx="1"/>
          </p:nvPr>
        </p:nvSpPr>
        <p:spPr/>
        <p:txBody>
          <a:bodyPr/>
          <a:lstStyle/>
          <a:p>
            <a:r>
              <a:rPr lang="en-US" dirty="0" err="1"/>
              <a:t>Disolved</a:t>
            </a:r>
            <a:r>
              <a:rPr lang="en-US" dirty="0"/>
              <a:t> oxygen in a water sample can be determined by two methods:</a:t>
            </a:r>
          </a:p>
          <a:p>
            <a:r>
              <a:rPr lang="en-US" dirty="0"/>
              <a:t>Oxygen meter method</a:t>
            </a:r>
          </a:p>
          <a:p>
            <a:r>
              <a:rPr lang="en-US" dirty="0"/>
              <a:t>Winkler’s method</a:t>
            </a:r>
          </a:p>
          <a:p>
            <a:pPr>
              <a:buNone/>
            </a:pPr>
            <a:endParaRPr lang="en-US" dirty="0"/>
          </a:p>
        </p:txBody>
      </p:sp>
      <p:sp>
        <p:nvSpPr>
          <p:cNvPr id="4" name="Footer Placeholder 3">
            <a:extLst>
              <a:ext uri="{FF2B5EF4-FFF2-40B4-BE49-F238E27FC236}">
                <a16:creationId xmlns:a16="http://schemas.microsoft.com/office/drawing/2014/main" id="{A8788A8F-9455-7F37-EB0C-CC148DAACE59}"/>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Oxygen meter method</a:t>
            </a:r>
          </a:p>
        </p:txBody>
      </p:sp>
      <p:sp>
        <p:nvSpPr>
          <p:cNvPr id="3" name="Content Placeholder 2"/>
          <p:cNvSpPr>
            <a:spLocks noGrp="1"/>
          </p:cNvSpPr>
          <p:nvPr>
            <p:ph idx="1"/>
          </p:nvPr>
        </p:nvSpPr>
        <p:spPr/>
        <p:txBody>
          <a:bodyPr>
            <a:normAutofit fontScale="92500"/>
          </a:bodyPr>
          <a:lstStyle/>
          <a:p>
            <a:r>
              <a:rPr lang="en-US" dirty="0"/>
              <a:t>This is a convenient  method which requires oxygen </a:t>
            </a:r>
            <a:r>
              <a:rPr lang="en-US" dirty="0" err="1"/>
              <a:t>meter,an</a:t>
            </a:r>
            <a:r>
              <a:rPr lang="en-US" dirty="0"/>
              <a:t> electric stirrer and 5% sodium </a:t>
            </a:r>
            <a:r>
              <a:rPr lang="en-US" dirty="0" err="1"/>
              <a:t>sulphite</a:t>
            </a:r>
            <a:r>
              <a:rPr lang="en-US" dirty="0"/>
              <a:t> solution </a:t>
            </a:r>
          </a:p>
          <a:p>
            <a:r>
              <a:rPr lang="en-US" dirty="0"/>
              <a:t>PROCEDURE :STEP1: Adjust and calibrate the instrument by dipping  the probe into 5% sodium </a:t>
            </a:r>
            <a:r>
              <a:rPr lang="en-US" dirty="0" err="1"/>
              <a:t>sulphite</a:t>
            </a:r>
            <a:r>
              <a:rPr lang="en-US" dirty="0"/>
              <a:t> solution taken in a beaker while constantly stirring the </a:t>
            </a:r>
            <a:r>
              <a:rPr lang="en-US" dirty="0" err="1"/>
              <a:t>solution.Set</a:t>
            </a:r>
            <a:r>
              <a:rPr lang="en-US" dirty="0"/>
              <a:t> the oxygen meter mark at zero mark.</a:t>
            </a:r>
          </a:p>
          <a:p>
            <a:r>
              <a:rPr lang="en-US" dirty="0"/>
              <a:t>STEP2: Take </a:t>
            </a:r>
            <a:r>
              <a:rPr lang="en-US" dirty="0" err="1"/>
              <a:t>watersample</a:t>
            </a:r>
            <a:r>
              <a:rPr lang="en-US" dirty="0"/>
              <a:t> in </a:t>
            </a:r>
            <a:r>
              <a:rPr lang="en-US" dirty="0" err="1"/>
              <a:t>abeaker</a:t>
            </a:r>
            <a:r>
              <a:rPr lang="en-US" dirty="0"/>
              <a:t> and dip the oxygen meter into </a:t>
            </a:r>
            <a:r>
              <a:rPr lang="en-US" dirty="0" err="1"/>
              <a:t>itwhile</a:t>
            </a:r>
            <a:r>
              <a:rPr lang="en-US" dirty="0"/>
              <a:t> constantly stirring the water.</a:t>
            </a:r>
          </a:p>
          <a:p>
            <a:r>
              <a:rPr lang="en-US" dirty="0"/>
              <a:t>STEP 3:Note the reading on the scale which gives the dissolved oxygen in the sample of water in mg/</a:t>
            </a:r>
            <a:r>
              <a:rPr lang="en-US" dirty="0" err="1"/>
              <a:t>lt</a:t>
            </a:r>
            <a:endParaRPr lang="en-US" dirty="0"/>
          </a:p>
        </p:txBody>
      </p:sp>
      <p:sp>
        <p:nvSpPr>
          <p:cNvPr id="4" name="Footer Placeholder 3">
            <a:extLst>
              <a:ext uri="{FF2B5EF4-FFF2-40B4-BE49-F238E27FC236}">
                <a16:creationId xmlns:a16="http://schemas.microsoft.com/office/drawing/2014/main" id="{1FB6017B-313B-7704-5D1C-0ED63F30A3AC}"/>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Winkler’s Method</a:t>
            </a:r>
          </a:p>
        </p:txBody>
      </p:sp>
      <p:sp>
        <p:nvSpPr>
          <p:cNvPr id="4" name="Text Placeholder 3"/>
          <p:cNvSpPr>
            <a:spLocks noGrp="1"/>
          </p:cNvSpPr>
          <p:nvPr>
            <p:ph type="body" idx="1"/>
          </p:nvPr>
        </p:nvSpPr>
        <p:spPr/>
        <p:txBody>
          <a:bodyPr/>
          <a:lstStyle/>
          <a:p>
            <a:r>
              <a:rPr lang="en-US" dirty="0"/>
              <a:t>PRINCIPLE</a:t>
            </a:r>
          </a:p>
        </p:txBody>
      </p:sp>
      <p:sp>
        <p:nvSpPr>
          <p:cNvPr id="5" name="Text Placeholder 4"/>
          <p:cNvSpPr>
            <a:spLocks noGrp="1"/>
          </p:cNvSpPr>
          <p:nvPr>
            <p:ph type="body" sz="half" idx="3"/>
          </p:nvPr>
        </p:nvSpPr>
        <p:spPr/>
        <p:txBody>
          <a:bodyPr/>
          <a:lstStyle/>
          <a:p>
            <a:r>
              <a:rPr lang="en-US" dirty="0"/>
              <a:t>WINKLER BOTTLE</a:t>
            </a:r>
          </a:p>
        </p:txBody>
      </p:sp>
      <p:sp>
        <p:nvSpPr>
          <p:cNvPr id="3" name="Content Placeholder 2"/>
          <p:cNvSpPr>
            <a:spLocks noGrp="1"/>
          </p:cNvSpPr>
          <p:nvPr>
            <p:ph sz="quarter" idx="2"/>
          </p:nvPr>
        </p:nvSpPr>
        <p:spPr/>
        <p:txBody>
          <a:bodyPr>
            <a:normAutofit fontScale="77500" lnSpcReduction="20000"/>
          </a:bodyPr>
          <a:lstStyle/>
          <a:p>
            <a:r>
              <a:rPr lang="en-US" dirty="0"/>
              <a:t>:In this method the water sample is reacted with concentrated solution of MnSO4,NaOH,KI and NaN3.First white </a:t>
            </a:r>
            <a:r>
              <a:rPr lang="en-US" dirty="0" err="1"/>
              <a:t>ppt</a:t>
            </a:r>
            <a:r>
              <a:rPr lang="en-US" dirty="0"/>
              <a:t> of </a:t>
            </a:r>
            <a:r>
              <a:rPr lang="en-US" dirty="0" err="1"/>
              <a:t>Mn</a:t>
            </a:r>
            <a:r>
              <a:rPr lang="en-US" dirty="0"/>
              <a:t>(OH)2  is formed which changes to </a:t>
            </a:r>
            <a:r>
              <a:rPr lang="en-US" dirty="0" err="1"/>
              <a:t>Mn</a:t>
            </a:r>
            <a:r>
              <a:rPr lang="en-US" dirty="0"/>
              <a:t>(OH)3 brown </a:t>
            </a:r>
            <a:r>
              <a:rPr lang="en-US" dirty="0" err="1"/>
              <a:t>ppt.The</a:t>
            </a:r>
            <a:r>
              <a:rPr lang="en-US" dirty="0"/>
              <a:t> dissolved oxygen in water sample is fixed and on acidification Mn3+ changes back to Mn2+and </a:t>
            </a:r>
            <a:r>
              <a:rPr lang="en-US" dirty="0" err="1"/>
              <a:t>liberats</a:t>
            </a:r>
            <a:r>
              <a:rPr lang="en-US" dirty="0"/>
              <a:t> equivalent amount of iodine from potassium iodide </a:t>
            </a:r>
          </a:p>
          <a:p>
            <a:r>
              <a:rPr lang="en-US" dirty="0"/>
              <a:t>This liberated iodine is determined by titration with hypo solution..The interference due to nitrites if present in water is removed by reaction with </a:t>
            </a:r>
            <a:r>
              <a:rPr lang="en-US" dirty="0" err="1"/>
              <a:t>sodim</a:t>
            </a:r>
            <a:r>
              <a:rPr lang="en-US" dirty="0"/>
              <a:t> oxide.</a:t>
            </a:r>
          </a:p>
        </p:txBody>
      </p:sp>
      <p:pic>
        <p:nvPicPr>
          <p:cNvPr id="1026" name="Picture 2" descr="C:\Users\admin\Desktop\winkler bottle.jpg"/>
          <p:cNvPicPr>
            <a:picLocks noGrp="1" noChangeAspect="1" noChangeArrowheads="1"/>
          </p:cNvPicPr>
          <p:nvPr>
            <p:ph sz="quarter" idx="4"/>
          </p:nvPr>
        </p:nvPicPr>
        <p:blipFill>
          <a:blip r:embed="rId2"/>
          <a:stretch>
            <a:fillRect/>
          </a:stretch>
        </p:blipFill>
        <p:spPr bwMode="auto">
          <a:xfrm>
            <a:off x="5594350" y="3366294"/>
            <a:ext cx="2143125" cy="2143125"/>
          </a:xfrm>
          <a:prstGeom prst="rect">
            <a:avLst/>
          </a:prstGeom>
          <a:noFill/>
        </p:spPr>
      </p:pic>
      <p:sp>
        <p:nvSpPr>
          <p:cNvPr id="6" name="Footer Placeholder 5">
            <a:extLst>
              <a:ext uri="{FF2B5EF4-FFF2-40B4-BE49-F238E27FC236}">
                <a16:creationId xmlns:a16="http://schemas.microsoft.com/office/drawing/2014/main" id="{D3FE339D-ED10-304F-9928-724C1474A76F}"/>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Winklers</a:t>
            </a:r>
            <a:r>
              <a:rPr lang="en-US" dirty="0"/>
              <a:t> method</a:t>
            </a:r>
          </a:p>
        </p:txBody>
      </p:sp>
      <p:sp>
        <p:nvSpPr>
          <p:cNvPr id="3" name="Content Placeholder 2"/>
          <p:cNvSpPr>
            <a:spLocks noGrp="1"/>
          </p:cNvSpPr>
          <p:nvPr>
            <p:ph idx="1"/>
          </p:nvPr>
        </p:nvSpPr>
        <p:spPr/>
        <p:txBody>
          <a:bodyPr>
            <a:normAutofit fontScale="77500" lnSpcReduction="20000"/>
          </a:bodyPr>
          <a:lstStyle/>
          <a:p>
            <a:r>
              <a:rPr lang="en-US" dirty="0"/>
              <a:t>Reagents required:</a:t>
            </a:r>
          </a:p>
          <a:p>
            <a:r>
              <a:rPr lang="en-US" dirty="0"/>
              <a:t>Water sample</a:t>
            </a:r>
          </a:p>
          <a:p>
            <a:r>
              <a:rPr lang="en-US" dirty="0"/>
              <a:t>Manganese </a:t>
            </a:r>
            <a:r>
              <a:rPr lang="en-US" dirty="0" err="1"/>
              <a:t>sulphate</a:t>
            </a:r>
            <a:r>
              <a:rPr lang="en-US" dirty="0"/>
              <a:t> solution 50g in 100ml water</a:t>
            </a:r>
          </a:p>
          <a:p>
            <a:r>
              <a:rPr lang="en-US" dirty="0"/>
              <a:t>Alkaline potassium iodide solution.40gNaOH+20g KI +0.5g NaN3 in 100ml water</a:t>
            </a:r>
          </a:p>
          <a:p>
            <a:r>
              <a:rPr lang="en-US" dirty="0"/>
              <a:t>Sodium </a:t>
            </a:r>
            <a:r>
              <a:rPr lang="en-US" dirty="0" err="1"/>
              <a:t>thiosulphate</a:t>
            </a:r>
            <a:r>
              <a:rPr lang="en-US" dirty="0"/>
              <a:t> solution12.4g/</a:t>
            </a:r>
            <a:r>
              <a:rPr lang="en-US" dirty="0" err="1"/>
              <a:t>lt</a:t>
            </a:r>
            <a:endParaRPr lang="en-US" dirty="0"/>
          </a:p>
          <a:p>
            <a:r>
              <a:rPr lang="en-US" dirty="0"/>
              <a:t>Potassium dichromate solution:2.45g/</a:t>
            </a:r>
            <a:r>
              <a:rPr lang="en-US" dirty="0" err="1"/>
              <a:t>lt</a:t>
            </a:r>
            <a:endParaRPr lang="en-US" dirty="0"/>
          </a:p>
          <a:p>
            <a:r>
              <a:rPr lang="en-US" dirty="0"/>
              <a:t>Starch solution:1g/100ml warm water</a:t>
            </a:r>
          </a:p>
          <a:p>
            <a:r>
              <a:rPr lang="en-US" i="1" u="sng" dirty="0"/>
              <a:t>Winkler bottle</a:t>
            </a:r>
          </a:p>
          <a:p>
            <a:r>
              <a:rPr lang="en-US" i="1" u="sng" dirty="0"/>
              <a:t>A Winkler bottle is a piece of </a:t>
            </a:r>
            <a:r>
              <a:rPr lang="en-US" i="1" u="sng" dirty="0">
                <a:hlinkClick r:id="rId2" tooltip="Laboratory glassware"/>
              </a:rPr>
              <a:t>laboratory glassware</a:t>
            </a:r>
            <a:r>
              <a:rPr lang="en-US" i="1" u="sng" dirty="0"/>
              <a:t> specifically made for carrying out the Winkler test. These bottles have conical tops and a close fitting stopper to aid in the exclusion of air bubbles when the top is sealed. This is important because oxygen in trapped air would be included in the measurement and would affect the accuracy of the test.</a:t>
            </a:r>
          </a:p>
          <a:p>
            <a:endParaRPr lang="en-US" dirty="0"/>
          </a:p>
          <a:p>
            <a:endParaRPr lang="en-US" dirty="0"/>
          </a:p>
        </p:txBody>
      </p:sp>
      <p:sp>
        <p:nvSpPr>
          <p:cNvPr id="4" name="Footer Placeholder 3">
            <a:extLst>
              <a:ext uri="{FF2B5EF4-FFF2-40B4-BE49-F238E27FC236}">
                <a16:creationId xmlns:a16="http://schemas.microsoft.com/office/drawing/2014/main" id="{69B0D801-7365-C537-AB4C-91295FCB2D3C}"/>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Determination of dissolved oxygen of a water sample(Step 1)</a:t>
            </a:r>
          </a:p>
        </p:txBody>
      </p:sp>
      <p:sp>
        <p:nvSpPr>
          <p:cNvPr id="3" name="Content Placeholder 2"/>
          <p:cNvSpPr>
            <a:spLocks noGrp="1"/>
          </p:cNvSpPr>
          <p:nvPr>
            <p:ph idx="1"/>
          </p:nvPr>
        </p:nvSpPr>
        <p:spPr/>
        <p:txBody>
          <a:bodyPr>
            <a:normAutofit fontScale="85000" lnSpcReduction="20000"/>
          </a:bodyPr>
          <a:lstStyle/>
          <a:p>
            <a:pPr>
              <a:buNone/>
            </a:pPr>
            <a:r>
              <a:rPr lang="en-US" dirty="0"/>
              <a:t>In the first step, </a:t>
            </a:r>
            <a:r>
              <a:rPr lang="en-US" dirty="0">
                <a:hlinkClick r:id="rId2" tooltip="Manganese(II) sulphate"/>
              </a:rPr>
              <a:t>manganese(II) </a:t>
            </a:r>
            <a:r>
              <a:rPr lang="en-US" dirty="0" err="1">
                <a:hlinkClick r:id="rId2" tooltip="Manganese(II) sulphate"/>
              </a:rPr>
              <a:t>sulphate</a:t>
            </a:r>
            <a:r>
              <a:rPr lang="en-US" dirty="0"/>
              <a:t> (at 48% of the total volume) is added to an environmental water sample. Next, </a:t>
            </a:r>
            <a:r>
              <a:rPr lang="en-US" dirty="0">
                <a:hlinkClick r:id="rId3" tooltip="Potassium iodide"/>
              </a:rPr>
              <a:t>potassium iodide</a:t>
            </a:r>
            <a:r>
              <a:rPr lang="en-US" dirty="0"/>
              <a:t> (15% in </a:t>
            </a:r>
            <a:r>
              <a:rPr lang="en-US" dirty="0">
                <a:hlinkClick r:id="rId4" tooltip="Potassium hydroxide"/>
              </a:rPr>
              <a:t>potassium hydroxide</a:t>
            </a:r>
            <a:r>
              <a:rPr lang="en-US" dirty="0"/>
              <a:t> 70%) is added to create a pinkish-brown precipitate. In the alkaline solution, dissolved oxygen will oxidize manganese(II) ions to the </a:t>
            </a:r>
            <a:r>
              <a:rPr lang="en-US" dirty="0">
                <a:hlinkClick r:id="rId5" tooltip="Tetravalent"/>
              </a:rPr>
              <a:t>tetravalent</a:t>
            </a:r>
            <a:r>
              <a:rPr lang="en-US" dirty="0"/>
              <a:t> state.</a:t>
            </a:r>
          </a:p>
          <a:p>
            <a:endParaRPr lang="en-US" dirty="0"/>
          </a:p>
          <a:p>
            <a:pPr>
              <a:buNone/>
            </a:pPr>
            <a:r>
              <a:rPr lang="en-US" dirty="0"/>
              <a:t>2 Mn</a:t>
            </a:r>
            <a:r>
              <a:rPr lang="en-US" baseline="30000" dirty="0"/>
              <a:t>2+</a:t>
            </a:r>
            <a:r>
              <a:rPr lang="en-US" baseline="-25000" dirty="0"/>
              <a:t>(</a:t>
            </a:r>
            <a:r>
              <a:rPr lang="en-US" baseline="-25000" dirty="0" err="1"/>
              <a:t>aq</a:t>
            </a:r>
            <a:r>
              <a:rPr lang="en-US" baseline="-25000" dirty="0"/>
              <a:t>)</a:t>
            </a:r>
            <a:r>
              <a:rPr lang="en-US" dirty="0"/>
              <a:t>+ O</a:t>
            </a:r>
            <a:r>
              <a:rPr lang="en-US" baseline="-25000" dirty="0"/>
              <a:t>2(</a:t>
            </a:r>
            <a:r>
              <a:rPr lang="en-US" baseline="-25000" dirty="0" err="1"/>
              <a:t>aq</a:t>
            </a:r>
            <a:r>
              <a:rPr lang="en-US" baseline="-25000" dirty="0"/>
              <a:t>)</a:t>
            </a:r>
            <a:r>
              <a:rPr lang="en-US" dirty="0"/>
              <a:t> + H</a:t>
            </a:r>
            <a:r>
              <a:rPr lang="en-US" baseline="-25000" dirty="0"/>
              <a:t>2</a:t>
            </a:r>
            <a:r>
              <a:rPr lang="en-US" dirty="0"/>
              <a:t>O</a:t>
            </a:r>
            <a:r>
              <a:rPr lang="en-US" baseline="-25000" dirty="0"/>
              <a:t>(l)</a:t>
            </a:r>
            <a:r>
              <a:rPr lang="en-US" dirty="0"/>
              <a:t> → 2 </a:t>
            </a:r>
            <a:r>
              <a:rPr lang="en-US" dirty="0" err="1"/>
              <a:t>MnO</a:t>
            </a:r>
            <a:r>
              <a:rPr lang="en-US" dirty="0"/>
              <a:t>(OH)</a:t>
            </a:r>
            <a:r>
              <a:rPr lang="en-US" baseline="-25000" dirty="0"/>
              <a:t>2(s)</a:t>
            </a:r>
            <a:r>
              <a:rPr lang="en-US" dirty="0" err="1"/>
              <a:t>Mn</a:t>
            </a:r>
            <a:r>
              <a:rPr lang="en-US" dirty="0"/>
              <a:t> has been </a:t>
            </a:r>
            <a:r>
              <a:rPr lang="en-US" dirty="0" err="1"/>
              <a:t>oxidised</a:t>
            </a:r>
            <a:r>
              <a:rPr lang="en-US" dirty="0"/>
              <a:t> to 4+, and </a:t>
            </a:r>
            <a:r>
              <a:rPr lang="en-US" dirty="0" err="1"/>
              <a:t>MnO</a:t>
            </a:r>
            <a:r>
              <a:rPr lang="en-US" dirty="0"/>
              <a:t>(OH)</a:t>
            </a:r>
            <a:r>
              <a:rPr lang="en-US" baseline="-25000" dirty="0"/>
              <a:t>2</a:t>
            </a:r>
            <a:r>
              <a:rPr lang="en-US" dirty="0"/>
              <a:t> appears as a brown precipitate.</a:t>
            </a:r>
          </a:p>
          <a:p>
            <a:pPr>
              <a:buNone/>
            </a:pPr>
            <a:r>
              <a:rPr lang="en-US" dirty="0"/>
              <a:t>     There is some uncertainty about whether the </a:t>
            </a:r>
            <a:r>
              <a:rPr lang="en-US" dirty="0" err="1"/>
              <a:t>oxidised</a:t>
            </a:r>
            <a:r>
              <a:rPr lang="en-US" dirty="0"/>
              <a:t> manganese is tetravalent or </a:t>
            </a:r>
            <a:r>
              <a:rPr lang="en-US" dirty="0">
                <a:hlinkClick r:id="rId6" tooltip="Electron shell"/>
              </a:rPr>
              <a:t>trivalent</a:t>
            </a:r>
            <a:r>
              <a:rPr lang="en-US" dirty="0"/>
              <a:t>. Some sources claim that </a:t>
            </a:r>
            <a:r>
              <a:rPr lang="en-US" dirty="0" err="1"/>
              <a:t>Mn</a:t>
            </a:r>
            <a:r>
              <a:rPr lang="en-US" dirty="0"/>
              <a:t>(OH)</a:t>
            </a:r>
            <a:r>
              <a:rPr lang="en-US" baseline="-25000" dirty="0"/>
              <a:t>3</a:t>
            </a:r>
            <a:r>
              <a:rPr lang="en-US" dirty="0"/>
              <a:t> is the brown precipitate, but hydrated MnO</a:t>
            </a:r>
            <a:r>
              <a:rPr lang="en-US" baseline="-25000" dirty="0"/>
              <a:t>2</a:t>
            </a:r>
            <a:r>
              <a:rPr lang="en-US" dirty="0"/>
              <a:t> may also give the brown </a:t>
            </a:r>
            <a:r>
              <a:rPr lang="en-US" dirty="0" err="1"/>
              <a:t>colour</a:t>
            </a:r>
            <a:r>
              <a:rPr lang="en-US" dirty="0"/>
              <a:t>.</a:t>
            </a:r>
          </a:p>
          <a:p>
            <a:r>
              <a:rPr lang="en-US" dirty="0"/>
              <a:t>4 </a:t>
            </a:r>
            <a:r>
              <a:rPr lang="en-US" dirty="0" err="1"/>
              <a:t>Mn</a:t>
            </a:r>
            <a:r>
              <a:rPr lang="en-US" dirty="0"/>
              <a:t>(OH)</a:t>
            </a:r>
            <a:r>
              <a:rPr lang="en-US" baseline="-25000" dirty="0"/>
              <a:t>2</a:t>
            </a:r>
            <a:r>
              <a:rPr lang="en-US" dirty="0"/>
              <a:t>(s) + O</a:t>
            </a:r>
            <a:r>
              <a:rPr lang="en-US" baseline="-25000" dirty="0"/>
              <a:t>2</a:t>
            </a:r>
            <a:r>
              <a:rPr lang="en-US" dirty="0"/>
              <a:t>(</a:t>
            </a:r>
            <a:r>
              <a:rPr lang="en-US" dirty="0" err="1"/>
              <a:t>aq</a:t>
            </a:r>
            <a:r>
              <a:rPr lang="en-US" dirty="0"/>
              <a:t>) + 2 H</a:t>
            </a:r>
            <a:r>
              <a:rPr lang="en-US" baseline="-25000" dirty="0"/>
              <a:t>2</a:t>
            </a:r>
            <a:r>
              <a:rPr lang="en-US" dirty="0"/>
              <a:t>O → 4 </a:t>
            </a:r>
            <a:r>
              <a:rPr lang="en-US" dirty="0" err="1"/>
              <a:t>Mn</a:t>
            </a:r>
            <a:r>
              <a:rPr lang="en-US" dirty="0"/>
              <a:t>(OH)</a:t>
            </a:r>
            <a:r>
              <a:rPr lang="en-US" baseline="-25000" dirty="0"/>
              <a:t>3</a:t>
            </a:r>
            <a:r>
              <a:rPr lang="en-US" dirty="0"/>
              <a:t>(s</a:t>
            </a:r>
          </a:p>
        </p:txBody>
      </p:sp>
      <p:sp>
        <p:nvSpPr>
          <p:cNvPr id="4" name="Footer Placeholder 3">
            <a:extLst>
              <a:ext uri="{FF2B5EF4-FFF2-40B4-BE49-F238E27FC236}">
                <a16:creationId xmlns:a16="http://schemas.microsoft.com/office/drawing/2014/main" id="{4A2A392B-E6A1-06B4-9BFB-048613057BA0}"/>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Winklers</a:t>
            </a:r>
            <a:r>
              <a:rPr lang="en-US" dirty="0"/>
              <a:t> </a:t>
            </a:r>
            <a:r>
              <a:rPr lang="en-US" dirty="0" err="1"/>
              <a:t>method:Step</a:t>
            </a:r>
            <a:r>
              <a:rPr lang="en-US" dirty="0"/>
              <a:t> 2</a:t>
            </a:r>
          </a:p>
        </p:txBody>
      </p:sp>
      <p:sp>
        <p:nvSpPr>
          <p:cNvPr id="3" name="Content Placeholder 2"/>
          <p:cNvSpPr>
            <a:spLocks noGrp="1"/>
          </p:cNvSpPr>
          <p:nvPr>
            <p:ph idx="1"/>
          </p:nvPr>
        </p:nvSpPr>
        <p:spPr/>
        <p:txBody>
          <a:bodyPr>
            <a:normAutofit fontScale="70000" lnSpcReduction="20000"/>
          </a:bodyPr>
          <a:lstStyle/>
          <a:p>
            <a:r>
              <a:rPr lang="en-US" dirty="0"/>
              <a:t>The second part of the Winkler test reduces (acidifies) the solution. The precipitate will dissolve back into solution as the H</a:t>
            </a:r>
            <a:r>
              <a:rPr lang="en-US" baseline="30000" dirty="0"/>
              <a:t>+</a:t>
            </a:r>
            <a:r>
              <a:rPr lang="en-US" dirty="0"/>
              <a:t> reacts with the O</a:t>
            </a:r>
            <a:r>
              <a:rPr lang="en-US" baseline="30000" dirty="0"/>
              <a:t>2−</a:t>
            </a:r>
            <a:r>
              <a:rPr lang="en-US" dirty="0"/>
              <a:t> and OH</a:t>
            </a:r>
            <a:r>
              <a:rPr lang="en-US" baseline="30000" dirty="0"/>
              <a:t>−</a:t>
            </a:r>
            <a:r>
              <a:rPr lang="en-US" dirty="0"/>
              <a:t> to form water.</a:t>
            </a:r>
          </a:p>
          <a:p>
            <a:r>
              <a:rPr lang="en-US" dirty="0" err="1"/>
              <a:t>MnO</a:t>
            </a:r>
            <a:r>
              <a:rPr lang="en-US" dirty="0"/>
              <a:t>(OH)</a:t>
            </a:r>
            <a:r>
              <a:rPr lang="en-US" baseline="-25000" dirty="0"/>
              <a:t>2(s)</a:t>
            </a:r>
            <a:r>
              <a:rPr lang="en-US" dirty="0"/>
              <a:t> +4H</a:t>
            </a:r>
            <a:r>
              <a:rPr lang="en-US" baseline="30000" dirty="0"/>
              <a:t>+</a:t>
            </a:r>
            <a:r>
              <a:rPr lang="en-US" baseline="-25000" dirty="0"/>
              <a:t>(</a:t>
            </a:r>
            <a:r>
              <a:rPr lang="en-US" baseline="-25000" dirty="0" err="1"/>
              <a:t>aq</a:t>
            </a:r>
            <a:r>
              <a:rPr lang="en-US" baseline="-25000" dirty="0"/>
              <a:t>)</a:t>
            </a:r>
            <a:r>
              <a:rPr lang="en-US" dirty="0"/>
              <a:t> → Mn</a:t>
            </a:r>
            <a:r>
              <a:rPr lang="en-US" baseline="30000" dirty="0"/>
              <a:t>4+</a:t>
            </a:r>
            <a:r>
              <a:rPr lang="en-US" baseline="-25000" dirty="0"/>
              <a:t>(</a:t>
            </a:r>
            <a:r>
              <a:rPr lang="en-US" baseline="-25000" dirty="0" err="1"/>
              <a:t>aq</a:t>
            </a:r>
            <a:r>
              <a:rPr lang="en-US" baseline="-25000" dirty="0"/>
              <a:t>)</a:t>
            </a:r>
            <a:r>
              <a:rPr lang="en-US" dirty="0"/>
              <a:t> + 3 H</a:t>
            </a:r>
            <a:r>
              <a:rPr lang="en-US" baseline="-25000" dirty="0"/>
              <a:t>2</a:t>
            </a:r>
            <a:r>
              <a:rPr lang="en-US" dirty="0"/>
              <a:t>O</a:t>
            </a:r>
            <a:r>
              <a:rPr lang="en-US" baseline="-25000" dirty="0"/>
              <a:t>(l)</a:t>
            </a:r>
            <a:r>
              <a:rPr lang="en-US" dirty="0"/>
              <a:t>The acid facilitates the conversion by the brown, Manganese-containing precipitate of the Iodide ion into elemental Iodine.</a:t>
            </a:r>
          </a:p>
          <a:p>
            <a:r>
              <a:rPr lang="en-US" dirty="0"/>
              <a:t>The </a:t>
            </a:r>
            <a:r>
              <a:rPr lang="en-US" dirty="0" err="1"/>
              <a:t>Mn</a:t>
            </a:r>
            <a:r>
              <a:rPr lang="en-US" dirty="0"/>
              <a:t>(SO</a:t>
            </a:r>
            <a:r>
              <a:rPr lang="en-US" baseline="-25000" dirty="0"/>
              <a:t>4</a:t>
            </a:r>
            <a:r>
              <a:rPr lang="en-US" dirty="0"/>
              <a:t>)</a:t>
            </a:r>
            <a:r>
              <a:rPr lang="en-US" baseline="-25000" dirty="0"/>
              <a:t>2</a:t>
            </a:r>
            <a:r>
              <a:rPr lang="en-US" dirty="0"/>
              <a:t> formed by the acid converts the iodide ions into </a:t>
            </a:r>
            <a:r>
              <a:rPr lang="en-US" dirty="0">
                <a:hlinkClick r:id="rId2" tooltip="Iodine"/>
              </a:rPr>
              <a:t>iodine</a:t>
            </a:r>
            <a:r>
              <a:rPr lang="en-US" dirty="0"/>
              <a:t>, itself being reduced back to manganese(II) ions in an acidic medium.</a:t>
            </a:r>
          </a:p>
          <a:p>
            <a:r>
              <a:rPr lang="en-US" dirty="0" err="1"/>
              <a:t>Mn</a:t>
            </a:r>
            <a:r>
              <a:rPr lang="en-US" dirty="0"/>
              <a:t>(SO</a:t>
            </a:r>
            <a:r>
              <a:rPr lang="en-US" baseline="-25000" dirty="0"/>
              <a:t>4</a:t>
            </a:r>
            <a:r>
              <a:rPr lang="en-US" dirty="0"/>
              <a:t>)</a:t>
            </a:r>
            <a:r>
              <a:rPr lang="en-US" baseline="-25000" dirty="0"/>
              <a:t>2</a:t>
            </a:r>
            <a:r>
              <a:rPr lang="en-US" dirty="0"/>
              <a:t> + 2 I</a:t>
            </a:r>
            <a:r>
              <a:rPr lang="en-US" baseline="30000" dirty="0"/>
              <a:t>−</a:t>
            </a:r>
            <a:r>
              <a:rPr lang="en-US" dirty="0"/>
              <a:t>(</a:t>
            </a:r>
            <a:r>
              <a:rPr lang="en-US" dirty="0" err="1"/>
              <a:t>aq</a:t>
            </a:r>
            <a:r>
              <a:rPr lang="en-US" dirty="0"/>
              <a:t>) → Mn</a:t>
            </a:r>
            <a:r>
              <a:rPr lang="en-US" baseline="30000" dirty="0"/>
              <a:t>2+</a:t>
            </a:r>
            <a:r>
              <a:rPr lang="en-US" dirty="0"/>
              <a:t>(</a:t>
            </a:r>
            <a:r>
              <a:rPr lang="en-US" dirty="0" err="1"/>
              <a:t>aq</a:t>
            </a:r>
            <a:r>
              <a:rPr lang="en-US" dirty="0"/>
              <a:t>) + I</a:t>
            </a:r>
            <a:r>
              <a:rPr lang="en-US" baseline="-25000" dirty="0"/>
              <a:t>2</a:t>
            </a:r>
            <a:r>
              <a:rPr lang="en-US" dirty="0"/>
              <a:t>(</a:t>
            </a:r>
            <a:r>
              <a:rPr lang="en-US" dirty="0" err="1"/>
              <a:t>aq</a:t>
            </a:r>
            <a:r>
              <a:rPr lang="en-US" dirty="0"/>
              <a:t>) + 2 SO</a:t>
            </a:r>
            <a:r>
              <a:rPr lang="en-US" baseline="-25000" dirty="0"/>
              <a:t>4</a:t>
            </a:r>
            <a:r>
              <a:rPr lang="en-US" baseline="30000" dirty="0"/>
              <a:t>2−</a:t>
            </a:r>
            <a:r>
              <a:rPr lang="en-US" dirty="0"/>
              <a:t>(</a:t>
            </a:r>
            <a:r>
              <a:rPr lang="en-US" dirty="0" err="1"/>
              <a:t>aq</a:t>
            </a:r>
            <a:r>
              <a:rPr lang="en-US" dirty="0"/>
              <a:t>)</a:t>
            </a:r>
            <a:r>
              <a:rPr lang="en-US" dirty="0" err="1"/>
              <a:t>Thiosulfate</a:t>
            </a:r>
            <a:r>
              <a:rPr lang="en-US" dirty="0"/>
              <a:t> is used, with a starch indicator, to </a:t>
            </a:r>
            <a:r>
              <a:rPr lang="en-US" dirty="0">
                <a:hlinkClick r:id="rId3" tooltip="Titrate"/>
              </a:rPr>
              <a:t>titrate</a:t>
            </a:r>
            <a:r>
              <a:rPr lang="en-US" dirty="0"/>
              <a:t> the iodine.</a:t>
            </a:r>
          </a:p>
          <a:p>
            <a:r>
              <a:rPr lang="en-US" dirty="0"/>
              <a:t>2 S</a:t>
            </a:r>
            <a:r>
              <a:rPr lang="en-US" baseline="-25000" dirty="0"/>
              <a:t>2</a:t>
            </a:r>
            <a:r>
              <a:rPr lang="en-US" dirty="0"/>
              <a:t>O</a:t>
            </a:r>
            <a:r>
              <a:rPr lang="en-US" baseline="-25000" dirty="0"/>
              <a:t>3</a:t>
            </a:r>
            <a:r>
              <a:rPr lang="en-US" baseline="30000" dirty="0"/>
              <a:t>2−</a:t>
            </a:r>
            <a:r>
              <a:rPr lang="en-US" dirty="0"/>
              <a:t>(</a:t>
            </a:r>
            <a:r>
              <a:rPr lang="en-US" dirty="0" err="1"/>
              <a:t>aq</a:t>
            </a:r>
            <a:r>
              <a:rPr lang="en-US" dirty="0"/>
              <a:t>) + I</a:t>
            </a:r>
            <a:r>
              <a:rPr lang="en-US" baseline="-25000" dirty="0"/>
              <a:t>2</a:t>
            </a:r>
            <a:r>
              <a:rPr lang="en-US" dirty="0"/>
              <a:t> → S</a:t>
            </a:r>
            <a:r>
              <a:rPr lang="en-US" baseline="-25000" dirty="0"/>
              <a:t>4</a:t>
            </a:r>
            <a:r>
              <a:rPr lang="en-US" dirty="0"/>
              <a:t>O</a:t>
            </a:r>
            <a:r>
              <a:rPr lang="en-US" baseline="-25000" dirty="0"/>
              <a:t>6</a:t>
            </a:r>
            <a:r>
              <a:rPr lang="en-US" baseline="30000" dirty="0"/>
              <a:t>2−</a:t>
            </a:r>
            <a:r>
              <a:rPr lang="en-US" dirty="0"/>
              <a:t>(</a:t>
            </a:r>
            <a:r>
              <a:rPr lang="en-US" dirty="0" err="1"/>
              <a:t>aq</a:t>
            </a:r>
            <a:r>
              <a:rPr lang="en-US" dirty="0"/>
              <a:t>) + 2 I</a:t>
            </a:r>
            <a:r>
              <a:rPr lang="en-US" baseline="30000" dirty="0"/>
              <a:t>−</a:t>
            </a:r>
            <a:r>
              <a:rPr lang="en-US" dirty="0"/>
              <a:t>(</a:t>
            </a:r>
            <a:r>
              <a:rPr lang="en-US" dirty="0" err="1"/>
              <a:t>aq</a:t>
            </a:r>
            <a:r>
              <a:rPr lang="en-US" dirty="0"/>
              <a:t>)</a:t>
            </a:r>
          </a:p>
          <a:p>
            <a:r>
              <a:rPr lang="en-US" dirty="0">
                <a:solidFill>
                  <a:srgbClr val="FF0000"/>
                </a:solidFill>
              </a:rPr>
              <a:t>1 mole of O</a:t>
            </a:r>
            <a:r>
              <a:rPr lang="en-US" baseline="-25000" dirty="0">
                <a:solidFill>
                  <a:srgbClr val="FF0000"/>
                </a:solidFill>
              </a:rPr>
              <a:t>2</a:t>
            </a:r>
            <a:r>
              <a:rPr lang="en-US" dirty="0">
                <a:solidFill>
                  <a:srgbClr val="FF0000"/>
                </a:solidFill>
              </a:rPr>
              <a:t> → 2 moles of </a:t>
            </a:r>
            <a:r>
              <a:rPr lang="en-US" dirty="0" err="1">
                <a:solidFill>
                  <a:srgbClr val="FF0000"/>
                </a:solidFill>
              </a:rPr>
              <a:t>MnO</a:t>
            </a:r>
            <a:r>
              <a:rPr lang="en-US" dirty="0">
                <a:solidFill>
                  <a:srgbClr val="FF0000"/>
                </a:solidFill>
              </a:rPr>
              <a:t>(OH)</a:t>
            </a:r>
            <a:r>
              <a:rPr lang="en-US" baseline="-25000" dirty="0">
                <a:solidFill>
                  <a:srgbClr val="FF0000"/>
                </a:solidFill>
              </a:rPr>
              <a:t>2</a:t>
            </a:r>
            <a:r>
              <a:rPr lang="en-US" dirty="0">
                <a:solidFill>
                  <a:srgbClr val="FF0000"/>
                </a:solidFill>
              </a:rPr>
              <a:t> → 2 mole of I</a:t>
            </a:r>
            <a:r>
              <a:rPr lang="en-US" baseline="-25000" dirty="0">
                <a:solidFill>
                  <a:srgbClr val="FF0000"/>
                </a:solidFill>
              </a:rPr>
              <a:t>2</a:t>
            </a:r>
            <a:r>
              <a:rPr lang="en-US" dirty="0">
                <a:solidFill>
                  <a:srgbClr val="FF0000"/>
                </a:solidFill>
              </a:rPr>
              <a:t> → 4 mole of S</a:t>
            </a:r>
            <a:r>
              <a:rPr lang="en-US" baseline="-25000" dirty="0">
                <a:solidFill>
                  <a:srgbClr val="FF0000"/>
                </a:solidFill>
              </a:rPr>
              <a:t>2</a:t>
            </a:r>
            <a:r>
              <a:rPr lang="en-US" dirty="0">
                <a:solidFill>
                  <a:srgbClr val="FF0000"/>
                </a:solidFill>
              </a:rPr>
              <a:t>O</a:t>
            </a:r>
            <a:r>
              <a:rPr lang="en-US" baseline="-25000" dirty="0">
                <a:solidFill>
                  <a:srgbClr val="FF0000"/>
                </a:solidFill>
              </a:rPr>
              <a:t>3</a:t>
            </a:r>
            <a:r>
              <a:rPr lang="en-US" baseline="30000" dirty="0">
                <a:solidFill>
                  <a:srgbClr val="FF0000"/>
                </a:solidFill>
              </a:rPr>
              <a:t>2−</a:t>
            </a:r>
          </a:p>
          <a:p>
            <a:r>
              <a:rPr lang="en-US" dirty="0"/>
              <a:t>Therefore, after determining the number of moles of iodine produced, we can work out the number of moles of oxygen molecules present in the original water sample. </a:t>
            </a:r>
          </a:p>
          <a:p>
            <a:r>
              <a:rPr lang="en-US" dirty="0"/>
              <a:t>The oxygen content is usually presented in milligrams per liter (mg/L).</a:t>
            </a:r>
          </a:p>
          <a:p>
            <a:endParaRPr lang="en-US" dirty="0"/>
          </a:p>
        </p:txBody>
      </p:sp>
      <p:sp>
        <p:nvSpPr>
          <p:cNvPr id="4" name="Footer Placeholder 3">
            <a:extLst>
              <a:ext uri="{FF2B5EF4-FFF2-40B4-BE49-F238E27FC236}">
                <a16:creationId xmlns:a16="http://schemas.microsoft.com/office/drawing/2014/main" id="{7B6F0B7C-A1B0-04D5-ADF2-79B42FF00934}"/>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 for </a:t>
            </a:r>
            <a:r>
              <a:rPr lang="en-US" dirty="0" err="1"/>
              <a:t>Winklers</a:t>
            </a:r>
            <a:r>
              <a:rPr lang="en-US" dirty="0"/>
              <a:t> Method</a:t>
            </a:r>
          </a:p>
        </p:txBody>
      </p:sp>
      <p:sp>
        <p:nvSpPr>
          <p:cNvPr id="3" name="Content Placeholder 2"/>
          <p:cNvSpPr>
            <a:spLocks noGrp="1"/>
          </p:cNvSpPr>
          <p:nvPr>
            <p:ph idx="1"/>
          </p:nvPr>
        </p:nvSpPr>
        <p:spPr/>
        <p:txBody>
          <a:bodyPr>
            <a:normAutofit fontScale="85000" lnSpcReduction="10000"/>
          </a:bodyPr>
          <a:lstStyle/>
          <a:p>
            <a:r>
              <a:rPr lang="en-US" dirty="0" err="1"/>
              <a:t>Standardisation</a:t>
            </a:r>
            <a:r>
              <a:rPr lang="en-US" dirty="0"/>
              <a:t> of Hypo </a:t>
            </a:r>
            <a:r>
              <a:rPr lang="en-US" dirty="0" err="1"/>
              <a:t>solution:Take</a:t>
            </a:r>
            <a:r>
              <a:rPr lang="en-US" dirty="0"/>
              <a:t> hypo solution in the burette </a:t>
            </a:r>
            <a:r>
              <a:rPr lang="en-US" dirty="0" err="1"/>
              <a:t>ans</a:t>
            </a:r>
            <a:r>
              <a:rPr lang="en-US" dirty="0"/>
              <a:t> 20ml of K2Cr2O7 solution in a titration </a:t>
            </a:r>
            <a:r>
              <a:rPr lang="en-US" dirty="0" err="1"/>
              <a:t>flask.Add</a:t>
            </a:r>
            <a:r>
              <a:rPr lang="en-US" dirty="0"/>
              <a:t> </a:t>
            </a:r>
            <a:r>
              <a:rPr lang="en-US" dirty="0" err="1"/>
              <a:t>dil</a:t>
            </a:r>
            <a:r>
              <a:rPr lang="en-US" dirty="0"/>
              <a:t> H2SO4 (20ml),1g solid KI,1g Na2HCO3 .Cover for 2 minutes and titrate with hypo using starch </a:t>
            </a:r>
            <a:r>
              <a:rPr lang="en-US" dirty="0" err="1"/>
              <a:t>indicator.End</a:t>
            </a:r>
            <a:r>
              <a:rPr lang="en-US" dirty="0"/>
              <a:t> point is blue to  light green.</a:t>
            </a:r>
          </a:p>
          <a:p>
            <a:r>
              <a:rPr lang="en-US" dirty="0"/>
              <a:t>Titrating water </a:t>
            </a:r>
            <a:r>
              <a:rPr lang="en-US" dirty="0" err="1"/>
              <a:t>sample:Collect</a:t>
            </a:r>
            <a:r>
              <a:rPr lang="en-US" dirty="0"/>
              <a:t> water sample in the </a:t>
            </a:r>
            <a:r>
              <a:rPr lang="en-US" dirty="0" err="1"/>
              <a:t>winklers</a:t>
            </a:r>
            <a:r>
              <a:rPr lang="en-US" dirty="0"/>
              <a:t> bottle .cover it taking care that no air bubble gets trapped  in it.</a:t>
            </a:r>
          </a:p>
          <a:p>
            <a:r>
              <a:rPr lang="en-US" dirty="0"/>
              <a:t>Open bottle ,add 2ml each of MnSO4  and alkaline </a:t>
            </a:r>
            <a:r>
              <a:rPr lang="en-US" dirty="0" err="1"/>
              <a:t>KI,Azide</a:t>
            </a:r>
            <a:r>
              <a:rPr lang="en-US" dirty="0"/>
              <a:t> solution with separate pipettes and stopper the bottle again.</a:t>
            </a:r>
          </a:p>
          <a:p>
            <a:r>
              <a:rPr lang="en-US" dirty="0"/>
              <a:t> Allow the </a:t>
            </a:r>
            <a:r>
              <a:rPr lang="en-US" dirty="0" err="1"/>
              <a:t>ppt</a:t>
            </a:r>
            <a:r>
              <a:rPr lang="en-US" dirty="0"/>
              <a:t> to settle ,add 2ml </a:t>
            </a:r>
            <a:r>
              <a:rPr lang="en-US" dirty="0" err="1"/>
              <a:t>conc</a:t>
            </a:r>
            <a:r>
              <a:rPr lang="en-US" dirty="0"/>
              <a:t> H2SO4 ,dissolve the </a:t>
            </a:r>
            <a:r>
              <a:rPr lang="en-US" dirty="0" err="1"/>
              <a:t>ppt</a:t>
            </a:r>
            <a:r>
              <a:rPr lang="en-US" dirty="0"/>
              <a:t> and shake.</a:t>
            </a:r>
          </a:p>
          <a:p>
            <a:r>
              <a:rPr lang="en-US" dirty="0"/>
              <a:t>Transfer 100ml of above solution in a flask and titrate with </a:t>
            </a:r>
            <a:r>
              <a:rPr lang="en-US" dirty="0" err="1"/>
              <a:t>standardised</a:t>
            </a:r>
            <a:r>
              <a:rPr lang="en-US" dirty="0"/>
              <a:t> </a:t>
            </a:r>
            <a:r>
              <a:rPr lang="en-US" dirty="0" err="1"/>
              <a:t>hypo.End</a:t>
            </a:r>
            <a:r>
              <a:rPr lang="en-US" dirty="0"/>
              <a:t> point is blue to </a:t>
            </a:r>
            <a:r>
              <a:rPr lang="en-US" dirty="0" err="1"/>
              <a:t>colourless</a:t>
            </a:r>
            <a:r>
              <a:rPr lang="en-US"/>
              <a:t>.</a:t>
            </a:r>
            <a:endParaRPr lang="en-US" dirty="0"/>
          </a:p>
        </p:txBody>
      </p:sp>
      <p:sp>
        <p:nvSpPr>
          <p:cNvPr id="4" name="Footer Placeholder 3">
            <a:extLst>
              <a:ext uri="{FF2B5EF4-FFF2-40B4-BE49-F238E27FC236}">
                <a16:creationId xmlns:a16="http://schemas.microsoft.com/office/drawing/2014/main" id="{4BB4E6EC-FC96-83AA-D3E3-0E83C65D1FD0}"/>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Calculation and result</a:t>
            </a:r>
          </a:p>
        </p:txBody>
      </p:sp>
      <p:sp>
        <p:nvSpPr>
          <p:cNvPr id="3" name="Content Placeholder 2"/>
          <p:cNvSpPr>
            <a:spLocks noGrp="1"/>
          </p:cNvSpPr>
          <p:nvPr>
            <p:ph idx="1"/>
          </p:nvPr>
        </p:nvSpPr>
        <p:spPr/>
        <p:txBody>
          <a:bodyPr>
            <a:normAutofit fontScale="92500" lnSpcReduction="20000"/>
          </a:bodyPr>
          <a:lstStyle/>
          <a:p>
            <a:r>
              <a:rPr lang="en-US" i="1" u="sng" dirty="0"/>
              <a:t>Determination of strength of hypo solution</a:t>
            </a:r>
          </a:p>
          <a:p>
            <a:r>
              <a:rPr lang="en-US" dirty="0"/>
              <a:t>N1V1(Hypo)=N2V2(K2Cr2O7)</a:t>
            </a:r>
          </a:p>
          <a:p>
            <a:r>
              <a:rPr lang="en-US" dirty="0"/>
              <a:t>N1= N2V2/V1</a:t>
            </a:r>
          </a:p>
          <a:p>
            <a:r>
              <a:rPr lang="en-US" dirty="0"/>
              <a:t>Strength of hypo= N1. Equivalent weight</a:t>
            </a:r>
          </a:p>
          <a:p>
            <a:r>
              <a:rPr lang="en-US" i="1" u="sng" dirty="0" err="1"/>
              <a:t>Determinationof</a:t>
            </a:r>
            <a:r>
              <a:rPr lang="en-US" i="1" u="sng" dirty="0"/>
              <a:t> DO :</a:t>
            </a:r>
          </a:p>
          <a:p>
            <a:r>
              <a:rPr lang="en-US" dirty="0"/>
              <a:t>DO(mg/L)= V1.N ×8 × 1000</a:t>
            </a:r>
          </a:p>
          <a:p>
            <a:r>
              <a:rPr lang="en-US" dirty="0"/>
              <a:t>                       V4 ×(V2-V3/V2)</a:t>
            </a:r>
          </a:p>
          <a:p>
            <a:r>
              <a:rPr lang="en-US" dirty="0"/>
              <a:t>V2 is volume of sampling water after placing stopper</a:t>
            </a:r>
          </a:p>
          <a:p>
            <a:r>
              <a:rPr lang="en-US" dirty="0"/>
              <a:t>V3 is volume of manganese </a:t>
            </a:r>
            <a:r>
              <a:rPr lang="en-US" dirty="0" err="1"/>
              <a:t>sulphate</a:t>
            </a:r>
            <a:r>
              <a:rPr lang="en-US" dirty="0"/>
              <a:t> and KI added</a:t>
            </a:r>
          </a:p>
          <a:p>
            <a:r>
              <a:rPr lang="en-US" dirty="0"/>
              <a:t>V4 is volume of fraction of sample taken for titration</a:t>
            </a:r>
          </a:p>
          <a:p>
            <a:r>
              <a:rPr lang="en-US" dirty="0"/>
              <a:t>N is normality of hypo.</a:t>
            </a:r>
          </a:p>
        </p:txBody>
      </p:sp>
      <p:cxnSp>
        <p:nvCxnSpPr>
          <p:cNvPr id="5" name="Straight Connector 4"/>
          <p:cNvCxnSpPr/>
          <p:nvPr/>
        </p:nvCxnSpPr>
        <p:spPr>
          <a:xfrm>
            <a:off x="2895600" y="5105400"/>
            <a:ext cx="2514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5BC28C9B-21C4-B914-5095-A2239B55B376}"/>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acidity  of water sample</a:t>
            </a:r>
          </a:p>
        </p:txBody>
      </p:sp>
      <p:sp>
        <p:nvSpPr>
          <p:cNvPr id="3" name="Content Placeholder 2"/>
          <p:cNvSpPr>
            <a:spLocks noGrp="1"/>
          </p:cNvSpPr>
          <p:nvPr>
            <p:ph idx="1"/>
          </p:nvPr>
        </p:nvSpPr>
        <p:spPr/>
        <p:txBody>
          <a:bodyPr>
            <a:normAutofit/>
          </a:bodyPr>
          <a:lstStyle/>
          <a:p>
            <a:r>
              <a:rPr lang="en-US" dirty="0"/>
              <a:t>The acidity of water can be determined by titrating it with sodium hydroxide solution.</a:t>
            </a:r>
          </a:p>
          <a:p>
            <a:r>
              <a:rPr lang="en-US" dirty="0"/>
              <a:t>The amount of </a:t>
            </a:r>
            <a:r>
              <a:rPr lang="en-US" dirty="0" err="1"/>
              <a:t>NaOH</a:t>
            </a:r>
            <a:r>
              <a:rPr lang="en-US" dirty="0"/>
              <a:t> required for the water sample having pH less than 4.5 to reach Ph 4.5 using methyl orange as indicator is a measure of mineral acidity</a:t>
            </a:r>
          </a:p>
          <a:p>
            <a:r>
              <a:rPr lang="en-US" dirty="0"/>
              <a:t>The amount of standard sodium hydroxide solution  required  for the water sample having ph less than 4.5 to reach the ph 8.3 using phenolphthalein as indicator is a measure of total acidity.</a:t>
            </a:r>
          </a:p>
        </p:txBody>
      </p:sp>
      <p:sp>
        <p:nvSpPr>
          <p:cNvPr id="4" name="Footer Placeholder 3">
            <a:extLst>
              <a:ext uri="{FF2B5EF4-FFF2-40B4-BE49-F238E27FC236}">
                <a16:creationId xmlns:a16="http://schemas.microsoft.com/office/drawing/2014/main" id="{9CFD52E6-395A-AC9E-9613-B8231236065B}"/>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a:t>
            </a:r>
          </a:p>
        </p:txBody>
      </p:sp>
      <p:sp>
        <p:nvSpPr>
          <p:cNvPr id="3" name="Content Placeholder 2"/>
          <p:cNvSpPr>
            <a:spLocks noGrp="1"/>
          </p:cNvSpPr>
          <p:nvPr>
            <p:ph idx="1"/>
          </p:nvPr>
        </p:nvSpPr>
        <p:spPr/>
        <p:txBody>
          <a:bodyPr>
            <a:normAutofit/>
          </a:bodyPr>
          <a:lstStyle/>
          <a:p>
            <a:r>
              <a:rPr lang="en-US" i="1" u="sng" dirty="0"/>
              <a:t>Titration for mineral acidity: Take 100ml sample water in a conical flask ,add 2 drops of methyl orange indicator and titrate with N/100 </a:t>
            </a:r>
            <a:r>
              <a:rPr lang="en-US" i="1" u="sng" dirty="0" err="1"/>
              <a:t>NaOH</a:t>
            </a:r>
            <a:r>
              <a:rPr lang="en-US" i="1" u="sng" dirty="0"/>
              <a:t> solution till a light orange </a:t>
            </a:r>
            <a:r>
              <a:rPr lang="en-US" i="1" u="sng" dirty="0" err="1"/>
              <a:t>colour</a:t>
            </a:r>
            <a:r>
              <a:rPr lang="en-US" i="1" u="sng" dirty="0"/>
              <a:t> is </a:t>
            </a:r>
            <a:r>
              <a:rPr lang="en-US" i="1" u="sng" dirty="0" err="1"/>
              <a:t>obtined</a:t>
            </a:r>
            <a:r>
              <a:rPr lang="en-US" i="1" u="sng" dirty="0"/>
              <a:t> as end point.</a:t>
            </a:r>
          </a:p>
          <a:p>
            <a:r>
              <a:rPr lang="en-US" i="1" u="sng" dirty="0"/>
              <a:t>Titration for total </a:t>
            </a:r>
            <a:r>
              <a:rPr lang="en-US" i="1" u="sng" dirty="0" err="1"/>
              <a:t>acidity:Take</a:t>
            </a:r>
            <a:r>
              <a:rPr lang="en-US" i="1" u="sng" dirty="0"/>
              <a:t> 100ml 0f sample </a:t>
            </a:r>
            <a:r>
              <a:rPr lang="en-US" i="1" u="sng" dirty="0" err="1"/>
              <a:t>ina</a:t>
            </a:r>
            <a:r>
              <a:rPr lang="en-US" i="1" u="sng" dirty="0"/>
              <a:t> conical flask ,add 2 drops of phenolphthalein indicator and titrate with N/100 </a:t>
            </a:r>
            <a:r>
              <a:rPr lang="en-US" i="1" u="sng" dirty="0" err="1"/>
              <a:t>NaOH</a:t>
            </a:r>
            <a:r>
              <a:rPr lang="en-US" i="1" u="sng" dirty="0"/>
              <a:t> </a:t>
            </a:r>
            <a:r>
              <a:rPr lang="en-US" i="1" u="sng" dirty="0" err="1"/>
              <a:t>soln</a:t>
            </a:r>
            <a:r>
              <a:rPr lang="en-US" i="1" u="sng" dirty="0"/>
              <a:t> to get a light pink </a:t>
            </a:r>
            <a:r>
              <a:rPr lang="en-US" i="1" u="sng" dirty="0" err="1"/>
              <a:t>colour</a:t>
            </a:r>
            <a:r>
              <a:rPr lang="en-US" i="1" u="sng" dirty="0"/>
              <a:t>.</a:t>
            </a:r>
          </a:p>
        </p:txBody>
      </p:sp>
      <p:sp>
        <p:nvSpPr>
          <p:cNvPr id="4" name="Footer Placeholder 3">
            <a:extLst>
              <a:ext uri="{FF2B5EF4-FFF2-40B4-BE49-F238E27FC236}">
                <a16:creationId xmlns:a16="http://schemas.microsoft.com/office/drawing/2014/main" id="{564D5919-5F20-571B-10E5-61AA1CA772C3}"/>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Calculation of ACIDITY</a:t>
            </a:r>
          </a:p>
        </p:txBody>
      </p:sp>
      <p:sp>
        <p:nvSpPr>
          <p:cNvPr id="3" name="Content Placeholder 2"/>
          <p:cNvSpPr>
            <a:spLocks noGrp="1"/>
          </p:cNvSpPr>
          <p:nvPr>
            <p:ph idx="1"/>
          </p:nvPr>
        </p:nvSpPr>
        <p:spPr/>
        <p:txBody>
          <a:bodyPr/>
          <a:lstStyle/>
          <a:p>
            <a:r>
              <a:rPr lang="en-US" dirty="0"/>
              <a:t>  Volume of </a:t>
            </a:r>
            <a:r>
              <a:rPr lang="en-US" dirty="0" err="1"/>
              <a:t>NaOH</a:t>
            </a:r>
            <a:r>
              <a:rPr lang="en-US" dirty="0"/>
              <a:t> used ×  N × 100 × 1000</a:t>
            </a:r>
          </a:p>
          <a:p>
            <a:pPr>
              <a:buNone/>
            </a:pPr>
            <a:r>
              <a:rPr lang="en-US" dirty="0"/>
              <a:t>                       Volume of sample taken</a:t>
            </a:r>
          </a:p>
          <a:p>
            <a:endParaRPr lang="en-US" dirty="0"/>
          </a:p>
          <a:p>
            <a:r>
              <a:rPr lang="en-US" dirty="0"/>
              <a:t>N= Normality of </a:t>
            </a:r>
            <a:r>
              <a:rPr lang="en-US" dirty="0" err="1"/>
              <a:t>NaOH</a:t>
            </a:r>
            <a:r>
              <a:rPr lang="en-US" dirty="0"/>
              <a:t> solution.</a:t>
            </a:r>
          </a:p>
        </p:txBody>
      </p:sp>
      <p:cxnSp>
        <p:nvCxnSpPr>
          <p:cNvPr id="5" name="Straight Connector 4"/>
          <p:cNvCxnSpPr/>
          <p:nvPr/>
        </p:nvCxnSpPr>
        <p:spPr>
          <a:xfrm>
            <a:off x="1371600" y="2438400"/>
            <a:ext cx="6705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4BEF4DCB-082E-E359-16CE-9419E8DC924A}"/>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Principle and Method of determining  Alkalinity of water</a:t>
            </a:r>
          </a:p>
        </p:txBody>
      </p:sp>
      <p:pic>
        <p:nvPicPr>
          <p:cNvPr id="1026" name="Picture 2" descr="C:\Users\admin\Desktop\alk 1.jpg"/>
          <p:cNvPicPr>
            <a:picLocks noGrp="1" noChangeAspect="1" noChangeArrowheads="1"/>
          </p:cNvPicPr>
          <p:nvPr>
            <p:ph idx="1"/>
          </p:nvPr>
        </p:nvPicPr>
        <p:blipFill>
          <a:blip r:embed="rId2"/>
          <a:srcRect/>
          <a:stretch>
            <a:fillRect/>
          </a:stretch>
        </p:blipFill>
        <p:spPr bwMode="auto">
          <a:xfrm rot="5400000">
            <a:off x="2209800" y="609599"/>
            <a:ext cx="4800601" cy="7696201"/>
          </a:xfrm>
          <a:prstGeom prst="rect">
            <a:avLst/>
          </a:prstGeom>
          <a:noFill/>
        </p:spPr>
      </p:pic>
      <p:sp>
        <p:nvSpPr>
          <p:cNvPr id="3" name="Footer Placeholder 2">
            <a:extLst>
              <a:ext uri="{FF2B5EF4-FFF2-40B4-BE49-F238E27FC236}">
                <a16:creationId xmlns:a16="http://schemas.microsoft.com/office/drawing/2014/main" id="{5B339869-0551-DB93-7569-0CC022F7461D}"/>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 step 2</a:t>
            </a:r>
          </a:p>
        </p:txBody>
      </p:sp>
      <p:pic>
        <p:nvPicPr>
          <p:cNvPr id="2050" name="Picture 2" descr="C:\Users\admin\Desktop\alk2.jpg"/>
          <p:cNvPicPr>
            <a:picLocks noGrp="1" noChangeAspect="1" noChangeArrowheads="1"/>
          </p:cNvPicPr>
          <p:nvPr>
            <p:ph idx="1"/>
          </p:nvPr>
        </p:nvPicPr>
        <p:blipFill>
          <a:blip r:embed="rId2"/>
          <a:stretch>
            <a:fillRect/>
          </a:stretch>
        </p:blipFill>
        <p:spPr bwMode="auto">
          <a:xfrm>
            <a:off x="457200" y="3001705"/>
            <a:ext cx="8229600" cy="2256352"/>
          </a:xfrm>
          <a:prstGeom prst="rect">
            <a:avLst/>
          </a:prstGeom>
          <a:noFill/>
        </p:spPr>
      </p:pic>
      <p:sp>
        <p:nvSpPr>
          <p:cNvPr id="3" name="Footer Placeholder 2">
            <a:extLst>
              <a:ext uri="{FF2B5EF4-FFF2-40B4-BE49-F238E27FC236}">
                <a16:creationId xmlns:a16="http://schemas.microsoft.com/office/drawing/2014/main" id="{2CC9A37F-BD2A-85F7-272B-726F6996F1E2}"/>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Calculation of alkalinity</a:t>
            </a:r>
          </a:p>
        </p:txBody>
      </p:sp>
      <p:pic>
        <p:nvPicPr>
          <p:cNvPr id="3074" name="Picture 2" descr="C:\Users\admin\Desktop\alk3.jpg"/>
          <p:cNvPicPr>
            <a:picLocks noGrp="1" noChangeAspect="1" noChangeArrowheads="1"/>
          </p:cNvPicPr>
          <p:nvPr>
            <p:ph idx="1"/>
          </p:nvPr>
        </p:nvPicPr>
        <p:blipFill>
          <a:blip r:embed="rId2"/>
          <a:stretch>
            <a:fillRect/>
          </a:stretch>
        </p:blipFill>
        <p:spPr bwMode="auto">
          <a:xfrm>
            <a:off x="457200" y="1935163"/>
            <a:ext cx="7696200" cy="4389437"/>
          </a:xfrm>
          <a:prstGeom prst="rect">
            <a:avLst/>
          </a:prstGeom>
          <a:noFill/>
        </p:spPr>
      </p:pic>
      <p:sp>
        <p:nvSpPr>
          <p:cNvPr id="3" name="Footer Placeholder 2">
            <a:extLst>
              <a:ext uri="{FF2B5EF4-FFF2-40B4-BE49-F238E27FC236}">
                <a16:creationId xmlns:a16="http://schemas.microsoft.com/office/drawing/2014/main" id="{AD097BF1-88D6-03F2-A79E-56437D09BDC2}"/>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Calculation</a:t>
            </a:r>
            <a:endParaRPr lang="en-US" dirty="0"/>
          </a:p>
        </p:txBody>
      </p:sp>
      <p:pic>
        <p:nvPicPr>
          <p:cNvPr id="4098" name="Picture 2" descr="C:\Users\admin\Desktop\alk 4.jpg"/>
          <p:cNvPicPr>
            <a:picLocks noGrp="1" noChangeAspect="1" noChangeArrowheads="1"/>
          </p:cNvPicPr>
          <p:nvPr>
            <p:ph idx="1"/>
          </p:nvPr>
        </p:nvPicPr>
        <p:blipFill>
          <a:blip r:embed="rId2"/>
          <a:stretch>
            <a:fillRect/>
          </a:stretch>
        </p:blipFill>
        <p:spPr bwMode="auto">
          <a:xfrm>
            <a:off x="457200" y="2155729"/>
            <a:ext cx="8229600" cy="3948305"/>
          </a:xfrm>
          <a:prstGeom prst="rect">
            <a:avLst/>
          </a:prstGeom>
          <a:noFill/>
        </p:spPr>
      </p:pic>
      <p:sp>
        <p:nvSpPr>
          <p:cNvPr id="3" name="Footer Placeholder 2">
            <a:extLst>
              <a:ext uri="{FF2B5EF4-FFF2-40B4-BE49-F238E27FC236}">
                <a16:creationId xmlns:a16="http://schemas.microsoft.com/office/drawing/2014/main" id="{28A839E9-11C2-C688-4C2E-087C5F1B8A74}"/>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important QUESTIONS</a:t>
            </a:r>
          </a:p>
        </p:txBody>
      </p:sp>
      <p:sp>
        <p:nvSpPr>
          <p:cNvPr id="3" name="Content Placeholder 2"/>
          <p:cNvSpPr>
            <a:spLocks noGrp="1"/>
          </p:cNvSpPr>
          <p:nvPr>
            <p:ph idx="1"/>
          </p:nvPr>
        </p:nvSpPr>
        <p:spPr/>
        <p:txBody>
          <a:bodyPr>
            <a:normAutofit/>
          </a:bodyPr>
          <a:lstStyle/>
          <a:p>
            <a:r>
              <a:rPr lang="en-US" dirty="0"/>
              <a:t>What is </a:t>
            </a:r>
            <a:r>
              <a:rPr lang="en-US" dirty="0" err="1"/>
              <a:t>demineralisation</a:t>
            </a:r>
            <a:r>
              <a:rPr lang="en-US" dirty="0"/>
              <a:t> of water?</a:t>
            </a:r>
          </a:p>
          <a:p>
            <a:r>
              <a:rPr lang="en-US" dirty="0"/>
              <a:t>What is ionic product of water ?</a:t>
            </a:r>
          </a:p>
          <a:p>
            <a:r>
              <a:rPr lang="en-US" dirty="0"/>
              <a:t>What is ph of pure water?</a:t>
            </a:r>
          </a:p>
          <a:p>
            <a:r>
              <a:rPr lang="en-US" dirty="0"/>
              <a:t>What is ph metric method of determining ph of water?</a:t>
            </a:r>
          </a:p>
          <a:p>
            <a:r>
              <a:rPr lang="en-US" dirty="0"/>
              <a:t>Explain the terms:</a:t>
            </a:r>
          </a:p>
          <a:p>
            <a:r>
              <a:rPr lang="en-US" dirty="0"/>
              <a:t>Chlorination  ,   Fluoridation   ,COD,BOD</a:t>
            </a:r>
          </a:p>
          <a:p>
            <a:r>
              <a:rPr lang="en-US" dirty="0"/>
              <a:t>What are parameters of drinking water?</a:t>
            </a:r>
          </a:p>
          <a:p>
            <a:r>
              <a:rPr lang="en-US" dirty="0"/>
              <a:t>What is the cause of acidity and alkalinity of water?</a:t>
            </a:r>
          </a:p>
        </p:txBody>
      </p:sp>
      <p:sp>
        <p:nvSpPr>
          <p:cNvPr id="4" name="Footer Placeholder 3">
            <a:extLst>
              <a:ext uri="{FF2B5EF4-FFF2-40B4-BE49-F238E27FC236}">
                <a16:creationId xmlns:a16="http://schemas.microsoft.com/office/drawing/2014/main" id="{3BE088CF-240A-8BF3-7E5E-485BA9BDBCF6}"/>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err="1"/>
              <a:t>Thanx</a:t>
            </a:r>
            <a:r>
              <a:rPr lang="en-US" dirty="0"/>
              <a:t> with a reminder that all the questions at the end of PPT are required to be written in a note book for submission.</a:t>
            </a:r>
          </a:p>
        </p:txBody>
      </p:sp>
      <p:sp>
        <p:nvSpPr>
          <p:cNvPr id="6" name="Text Placeholder 5"/>
          <p:cNvSpPr>
            <a:spLocks noGrp="1"/>
          </p:cNvSpPr>
          <p:nvPr>
            <p:ph type="body" sz="half" idx="2"/>
          </p:nvPr>
        </p:nvSpPr>
        <p:spPr/>
        <p:txBody>
          <a:bodyPr/>
          <a:lstStyle/>
          <a:p>
            <a:endParaRPr lang="en-US"/>
          </a:p>
        </p:txBody>
      </p:sp>
      <p:sp>
        <p:nvSpPr>
          <p:cNvPr id="5" name="Picture Placeholder 4"/>
          <p:cNvSpPr>
            <a:spLocks noGrp="1"/>
          </p:cNvSpPr>
          <p:nvPr>
            <p:ph type="pic" idx="1"/>
          </p:nvPr>
        </p:nvSpPr>
        <p:spPr/>
      </p:sp>
      <p:pic>
        <p:nvPicPr>
          <p:cNvPr id="1026" name="Picture 2" descr="C:\Users\admin\Desktop\THNX.jpg"/>
          <p:cNvPicPr>
            <a:picLocks noChangeAspect="1" noChangeArrowheads="1"/>
          </p:cNvPicPr>
          <p:nvPr/>
        </p:nvPicPr>
        <p:blipFill>
          <a:blip r:embed="rId2"/>
          <a:srcRect/>
          <a:stretch>
            <a:fillRect/>
          </a:stretch>
        </p:blipFill>
        <p:spPr bwMode="auto">
          <a:xfrm>
            <a:off x="3200400" y="762000"/>
            <a:ext cx="5715000" cy="4572000"/>
          </a:xfrm>
          <a:prstGeom prst="rect">
            <a:avLst/>
          </a:prstGeom>
          <a:noFill/>
        </p:spPr>
      </p:pic>
      <p:sp>
        <p:nvSpPr>
          <p:cNvPr id="2" name="Footer Placeholder 1">
            <a:extLst>
              <a:ext uri="{FF2B5EF4-FFF2-40B4-BE49-F238E27FC236}">
                <a16:creationId xmlns:a16="http://schemas.microsoft.com/office/drawing/2014/main" id="{C0D2ABD1-7FE8-8D34-583B-12AFCBFB88B9}"/>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166</TotalTime>
  <Words>1573</Words>
  <Application>Microsoft Office PowerPoint</Application>
  <PresentationFormat>On-screen Show (4:3)</PresentationFormat>
  <Paragraphs>115</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Calibri</vt:lpstr>
      <vt:lpstr>Constantia</vt:lpstr>
      <vt:lpstr>Wingdings 2</vt:lpstr>
      <vt:lpstr>Flow</vt:lpstr>
      <vt:lpstr>CHEM SEC 203</vt:lpstr>
      <vt:lpstr>TOPICS TO BE COVERED IN THIS LECTURE</vt:lpstr>
      <vt:lpstr>Dissolved oxygen(DO) BOD and COD</vt:lpstr>
      <vt:lpstr>Determination of dissolved oxygen in a water sample</vt:lpstr>
      <vt:lpstr>Oxygen meter method</vt:lpstr>
      <vt:lpstr>Winkler’s Method</vt:lpstr>
      <vt:lpstr>Winklers method</vt:lpstr>
      <vt:lpstr>Determination of dissolved oxygen of a water sample(Step 1)</vt:lpstr>
      <vt:lpstr>Winklers method:Step 2</vt:lpstr>
      <vt:lpstr>Procedure for Winklers Method</vt:lpstr>
      <vt:lpstr>Calculation and result</vt:lpstr>
      <vt:lpstr>Determining acidity  of water sample</vt:lpstr>
      <vt:lpstr>METHOD</vt:lpstr>
      <vt:lpstr>Calculation of ACIDITY</vt:lpstr>
      <vt:lpstr>Principle and Method of determining  Alkalinity of water</vt:lpstr>
      <vt:lpstr>Method step 2</vt:lpstr>
      <vt:lpstr>Calculation of alkalinity</vt:lpstr>
      <vt:lpstr>Calculation</vt:lpstr>
      <vt:lpstr>Some important QUESTIONS</vt:lpstr>
      <vt:lpstr>Thanx with a reminder that all the questions at the end of PPT are required to be written in a note book for submission.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 SEC 203</dc:title>
  <dc:creator>admin</dc:creator>
  <cp:lastModifiedBy>amitajoshi1231@outlook.com</cp:lastModifiedBy>
  <cp:revision>23</cp:revision>
  <dcterms:created xsi:type="dcterms:W3CDTF">2020-11-01T16:02:11Z</dcterms:created>
  <dcterms:modified xsi:type="dcterms:W3CDTF">2022-07-17T09:49:18Z</dcterms:modified>
</cp:coreProperties>
</file>